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4" r:id="rId5"/>
    <p:sldId id="263" r:id="rId6"/>
    <p:sldId id="265" r:id="rId7"/>
    <p:sldId id="262" r:id="rId8"/>
    <p:sldId id="266" r:id="rId9"/>
    <p:sldId id="273" r:id="rId10"/>
    <p:sldId id="275" r:id="rId11"/>
    <p:sldId id="274" r:id="rId12"/>
    <p:sldId id="268" r:id="rId13"/>
    <p:sldId id="269" r:id="rId14"/>
    <p:sldId id="278" r:id="rId15"/>
    <p:sldId id="272" r:id="rId16"/>
    <p:sldId id="285" r:id="rId17"/>
    <p:sldId id="281" r:id="rId18"/>
    <p:sldId id="286" r:id="rId19"/>
    <p:sldId id="282" r:id="rId20"/>
    <p:sldId id="287" r:id="rId21"/>
    <p:sldId id="289" r:id="rId22"/>
    <p:sldId id="290" r:id="rId23"/>
    <p:sldId id="291" r:id="rId24"/>
    <p:sldId id="292" r:id="rId25"/>
    <p:sldId id="293" r:id="rId26"/>
    <p:sldId id="294" r:id="rId27"/>
    <p:sldId id="298" r:id="rId28"/>
    <p:sldId id="300" r:id="rId29"/>
    <p:sldId id="301" r:id="rId30"/>
    <p:sldId id="302" r:id="rId31"/>
    <p:sldId id="303" r:id="rId32"/>
    <p:sldId id="304" r:id="rId33"/>
    <p:sldId id="30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3203F-4C1E-4B98-ACBC-62F5E593B76F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6C0FF-03BA-4A7C-AE3A-2DCADCAD7F2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3203F-4C1E-4B98-ACBC-62F5E593B76F}" type="datetimeFigureOut">
              <a:rPr lang="ru-RU" smtClean="0"/>
              <a:pPr/>
              <a:t>10.11.2015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6C0FF-03BA-4A7C-AE3A-2DCADCAD7F2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371" name="Rectangle 59"/>
          <p:cNvSpPr>
            <a:spLocks noChangeArrowheads="1"/>
          </p:cNvSpPr>
          <p:nvPr userDrawn="1"/>
        </p:nvSpPr>
        <p:spPr bwMode="auto">
          <a:xfrm>
            <a:off x="0" y="6673334"/>
            <a:ext cx="109036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Calibri" pitchFamily="34" charset="0"/>
                <a:cs typeface="Rod" pitchFamily="49" charset="-79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+mn-lt"/>
              <a:cs typeface="Rod" pitchFamily="49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ФГОС дошкольного образования</a:t>
            </a: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7162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Ознакомительный материал для родителей воспитанников МБДОУ Д/с №84 «Золотое зернышко»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428605"/>
            <a:ext cx="6876256" cy="91216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</a:rPr>
              <a:t>Непосредственная образовательная деятельность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285860"/>
            <a:ext cx="7457482" cy="502346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sz="3300" b="1" dirty="0" smtClean="0">
                <a:solidFill>
                  <a:schemeClr val="tx2"/>
                </a:solidFill>
              </a:rPr>
              <a:t>  В тексте ФГОС не употребляется слово «занятие», но это не означает переход на позиции «свободного воспитания» дошкольников. Взрослые не перестанут заниматься с детьми в российских детских садах. Но такая форма образовательной деятельности как занятие не соответствует возрастным особенностям детей дошкольного возраста. В современной теории и практике понятие «занятие» рассматривается как занимательное дело, без отождествления его с занятием как дидактической формой учебной деятельности.</a:t>
            </a:r>
            <a:endParaRPr lang="ru-RU" sz="3300" dirty="0" smtClean="0">
              <a:solidFill>
                <a:schemeClr val="tx2"/>
              </a:solidFill>
            </a:endParaRPr>
          </a:p>
          <a:p>
            <a:r>
              <a:rPr lang="ru-RU" sz="3300" b="1" dirty="0" smtClean="0">
                <a:solidFill>
                  <a:schemeClr val="tx2"/>
                </a:solidFill>
              </a:rPr>
              <a:t> </a:t>
            </a:r>
            <a:endParaRPr lang="ru-RU" sz="3300" dirty="0" smtClean="0">
              <a:solidFill>
                <a:schemeClr val="tx2"/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571481"/>
            <a:ext cx="7072330" cy="642942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ФГОС ДО 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285860"/>
            <a:ext cx="7429552" cy="4143404"/>
          </a:xfrm>
        </p:spPr>
        <p:txBody>
          <a:bodyPr>
            <a:norm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В тексте ФГОС не употребляется слово «занятие», но это не означает переход на позиции «свободного воспитания» дошкольников. Взрослые не перестанут заниматься с детьми в российских детских садах. Но такая форма образовательной деятельности как занятие не соответствует возрастным особенностям детей дошкольного возраста. В современной теории и практике понятие «занятие» рассматривается как занимательное дело, без отождествления его с занятием как дидактической формой учебной деятельности.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В тексте ФГОС не употребляется слово «занятие», но это не означает переход на позиции «свободного воспитания» дошкольников. Взрослые не перестанут заниматься с детьми в российских детских садах. Но такая форма образовательной деятельности как занятие не соответствует возрастным особенностям детей дошкольного возраста. В современной теории и практике понятие «занятие» рассматривается как занимательное дело, без отождествления его с занятием как дидактической формой учебной деятельности.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В тексте ФГОС не употребляется слово «занятие», но это не означает переход на позиции «свободного воспитания» дошкольников. Взрослые не перестанут заниматься с детьми в российских детских садах. Но такая форма образовательной деятельности как занятие не соответствует возрастным особенностям детей дошкольного возраста. В современной теории и практике понятие «занятие» рассматривается как занимательное дело, без отождествления его с занятием как дидактической формой учебной деятельности.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В тексте ФГОС не употребляется слово «занятие», но это не означает переход на позиции «свободного воспитания» дошкольников. Взрослые не перестанут заниматься с детьми в российских детских садах. Но такая форма образовательной деятельности как занятие не соответствует возрастным особенностям детей дошкольного возраста. В современной теории и практике понятие «занятие» рассматривается как занимательное дело, без отождествления его с занятием как дидактической формой учебной деятельности.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В тексте ФГОС не употребляется слово «занятие», но это не означает переход на позиции «свободного воспитания» дошкольников. Взрослые не перестанут заниматься с детьми в российских детских садах. Но такая форма образовательной деятельности как занятие не соответствует возрастным особенностям детей дошкольного возраста. В современной теории и практике понятие «занятие» рассматривается как занимательное дело, без отождествления его с занятием как дидактической формой учебной деятельности.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1285860"/>
            <a:ext cx="764386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  </a:t>
            </a:r>
            <a:r>
              <a:rPr lang="ru-RU" sz="2600" b="1" dirty="0" smtClean="0">
                <a:solidFill>
                  <a:schemeClr val="tx2"/>
                </a:solidFill>
              </a:rPr>
              <a:t>Новый документ ставит во главу угла индивидуальный подход к ребенку и игру, где происходит сохранение </a:t>
            </a:r>
            <a:r>
              <a:rPr lang="ru-RU" sz="2600" b="1" dirty="0" err="1" smtClean="0">
                <a:solidFill>
                  <a:schemeClr val="tx2"/>
                </a:solidFill>
              </a:rPr>
              <a:t>самоценности</a:t>
            </a:r>
            <a:r>
              <a:rPr lang="ru-RU" sz="2600" b="1" dirty="0" smtClean="0">
                <a:solidFill>
                  <a:schemeClr val="tx2"/>
                </a:solidFill>
              </a:rPr>
              <a:t> дошкольного детства и где сохраняется сама природа дошкольника. Факт повышения роли игры как ведущего вида деятельности дошкольника и отведение ей главенствующего места, безусловно, положителен, так как в настоящее время на первом месте стоит занятие. Необходимость отказаться от учебно-дисциплинарной модели образовательного процесса – отказ от специально организованной деятельности уже давно назрела</a:t>
            </a:r>
            <a:endParaRPr lang="ru-RU" sz="2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757478" cy="72705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Ведущие виды деятельности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SDC112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428736"/>
            <a:ext cx="3008313" cy="46910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 </a:t>
            </a:r>
            <a:r>
              <a:rPr lang="ru-RU" sz="2400" b="1" dirty="0" smtClean="0">
                <a:solidFill>
                  <a:schemeClr val="tx2"/>
                </a:solidFill>
              </a:rPr>
              <a:t> Ведущими видами детской деятельности станут: игровая, коммуникативная, двигательная, познавательно-исследовательская, продуктивная и др. Необходимо отметить, что каждому виду детской деятельности соответствуют определенные формы работы с детьми.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73050"/>
            <a:ext cx="2036785" cy="1555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Пищуг з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347" y="571480"/>
            <a:ext cx="3000397" cy="5929354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 </a:t>
            </a:r>
            <a:r>
              <a:rPr lang="ru-RU" sz="1800" b="1" dirty="0" smtClean="0">
                <a:solidFill>
                  <a:schemeClr val="tx2"/>
                </a:solidFill>
              </a:rPr>
              <a:t> Содержание основной программы включает совокупность образовательных областей, которые обеспечат разностороннее развитие детей с учетом их возраста по основным направлениям – физическому, социально-личностному, познавательно-речевому и художественно-эстетическому. В программе нет привычных предметных областей – развития речи, развития элементарных математических представлений, рисования, лепки и т. д. Все это заложено в образовательные области.</a:t>
            </a:r>
          </a:p>
          <a:p>
            <a:r>
              <a:rPr lang="ru-RU" sz="1800" b="1" dirty="0" smtClean="0">
                <a:solidFill>
                  <a:schemeClr val="tx2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571481"/>
            <a:ext cx="6286512" cy="357189"/>
          </a:xfrm>
        </p:spPr>
        <p:txBody>
          <a:bodyPr>
            <a:normAutofit fontScale="90000"/>
          </a:bodyPr>
          <a:lstStyle/>
          <a:p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285860"/>
            <a:ext cx="7429552" cy="414340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   </a:t>
            </a:r>
            <a:r>
              <a:rPr lang="ru-RU" b="1" dirty="0" smtClean="0">
                <a:solidFill>
                  <a:schemeClr val="tx2"/>
                </a:solidFill>
              </a:rPr>
              <a:t> </a:t>
            </a:r>
            <a:r>
              <a:rPr lang="ru-RU" sz="3600" b="1" dirty="0" smtClean="0">
                <a:solidFill>
                  <a:schemeClr val="tx2"/>
                </a:solidFill>
              </a:rPr>
              <a:t>  Образовательные области введены для поддержания баланса между всеми направлениями работы детского сада – все они в равной степени должны быть представлены в образовательной программе дошкольного образования</a:t>
            </a:r>
            <a:r>
              <a:rPr lang="ru-RU" b="1" dirty="0" smtClean="0">
                <a:solidFill>
                  <a:schemeClr val="tx2"/>
                </a:solidFill>
              </a:rPr>
              <a:t> </a:t>
            </a:r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В тексте ФГОС не употребляется слово «занятие», но это не означает переход на позиции «свободного воспитания» дошкольников. Взрослые не перестанут заниматься с детьми в российских детских садах. Но такая форма образовательной деятельности как занятие не соответствует возрастным особенностям детей дошкольного возраста. В современной теории и практике понятие «занятие» рассматривается как занимательное дело, без отождествления его с занятием как дидактической формой учебной деятельности.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В тексте ФГОС не употребляется слово «занятие», но это не означает переход на позиции «свободного воспитания» дошкольников. Взрослые не перестанут заниматься с детьми в российских детских садах. Но такая форма образовательной деятельности как занятие не соответствует возрастным особенностям детей дошкольного возраста. В современной теории и практике понятие «занятие» рассматривается как занимательное дело, без отождествления его с занятием как дидактической формой учебной деятельности.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В тексте ФГОС не употребляется слово «занятие», но это не означает переход на позиции «свободного воспитания» дошкольников. Взрослые не перестанут заниматься с детьми в российских детских садах. Но такая форма образовательной деятельности как занятие не соответствует возрастным особенностям детей дошкольного возраста. В современной теории и практике понятие «занятие» рассматривается как занимательное дело, без отождествления его с занятием как дидактической формой учебной деятельности.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В тексте ФГОС не употребляется слово «занятие», но это не означает переход на позиции «свободного воспитания» дошкольников. Взрослые не перестанут заниматься с детьми в российских детских садах. Но такая форма образовательной деятельности как занятие не соответствует возрастным особенностям детей дошкольного возраста. В современной теории и практике понятие «занятие» рассматривается как занимательное дело, без отождествления его с занятием как дидактической формой учебной деятельности.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В тексте ФГОС не употребляется слово «занятие», но это не означает переход на позиции «свободного воспитания» дошкольников. Взрослые не перестанут заниматься с детьми в российских детских садах. Но такая форма образовательной деятельности как занятие не соответствует возрастным особенностям детей дошкольного возраста. В современной теории и практике понятие «занятие» рассматривается как занимательное дело, без отождествления его с занятием как дидактической формой учебной деятельности.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1285860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3050"/>
            <a:ext cx="1989857" cy="4196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фещ и Асан з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908720"/>
            <a:ext cx="3024336" cy="5328592"/>
          </a:xfrm>
        </p:spPr>
        <p:txBody>
          <a:bodyPr>
            <a:norm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 </a:t>
            </a:r>
            <a:r>
              <a:rPr lang="ru-RU" sz="2800" b="1" dirty="0" smtClean="0">
                <a:solidFill>
                  <a:schemeClr val="tx2"/>
                </a:solidFill>
              </a:rPr>
              <a:t> Если говорить о  содержании дошкольного образования, то необходимо отметить,  обязательность его соответствия заявленным в ФГОС принципам:</a:t>
            </a:r>
            <a:endParaRPr lang="ru-RU" sz="2800" dirty="0" smtClean="0">
              <a:solidFill>
                <a:schemeClr val="tx2"/>
              </a:solidFill>
            </a:endParaRPr>
          </a:p>
          <a:p>
            <a:r>
              <a:rPr lang="ru-RU" sz="2800" b="1" dirty="0" smtClean="0">
                <a:solidFill>
                  <a:schemeClr val="tx2"/>
                </a:solidFill>
              </a:rPr>
              <a:t> 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571481"/>
            <a:ext cx="6858016" cy="50006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Принципы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142984"/>
            <a:ext cx="7858180" cy="4929222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принцип развивающего образования, целью которого является развитие ребенка;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</a:rPr>
              <a:t>принцип необходимости и достаточности(соответствие критериям полноты, необходимости и достаточности (позволять решать поставленные цели и задачи только на необходимом и достаточном материале, максимально приближаться к разумному "минимуму")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- принцип интеграции образовательных областей в соответствии с возрастными возможностями и особенностями воспитанников, спецификой и возможностями образовательных областей;</a:t>
            </a:r>
          </a:p>
          <a:p>
            <a:r>
              <a:rPr lang="ru-RU" sz="2400" dirty="0" smtClean="0">
                <a:solidFill>
                  <a:schemeClr val="tx2"/>
                </a:solidFill>
              </a:rPr>
              <a:t>     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В тексте ФГОС не употребляется слово «занятие», но это не означает переход на позиции «свободного воспитания» дошкольников. Взрослые не перестанут заниматься с детьми в российских детских садах. Но такая форма образовательной деятельности как занятие не соответствует возрастным особенностям детей дошкольного возраста. В современной теории и практике понятие «занятие» рассматривается как занимательное дело, без отождествления его с занятием как дидактической формой учебной деятельности.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В тексте ФГОС не употребляется слово «занятие», но это не означает переход на позиции «свободного воспитания» дошкольников. Взрослые не перестанут заниматься с детьми в российских детских садах. Но такая форма образовательной деятельности как занятие не соответствует возрастным особенностям детей дошкольного возраста. В современной теории и практике понятие «занятие» рассматривается как занимательное дело, без отождествления его с занятием как дидактической формой учебной деятельности.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В тексте ФГОС не употребляется слово «занятие», но это не означает переход на позиции «свободного воспитания» дошкольников. Взрослые не перестанут заниматься с детьми в российских детских садах. Но такая форма образовательной деятельности как занятие не соответствует возрастным особенностям детей дошкольного возраста. В современной теории и практике понятие «занятие» рассматривается как занимательное дело, без отождествления его с занятием как дидактической формой учебной деятельности.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В тексте ФГОС не употребляется слово «занятие», но это не означает переход на позиции «свободного воспитания» дошкольников. Взрослые не перестанут заниматься с детьми в российских детских садах. Но такая форма образовательной деятельности как занятие не соответствует возрастным особенностям детей дошкольного возраста. В современной теории и практике понятие «занятие» рассматривается как занимательное дело, без отождествления его с занятием как дидактической формой учебной деятельности.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В тексте ФГОС не употребляется слово «занятие», но это не означает переход на позиции «свободного воспитания» дошкольников. Взрослые не перестанут заниматься с детьми в российских детских садах. Но такая форма образовательной деятельности как занятие не соответствует возрастным особенностям детей дошкольного возраста. В современной теории и практике понятие «занятие» рассматривается как занимательное дело, без отождествления его с занятием как дидактической формой учебной деятельности.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1285860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828916" cy="72705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ФГОС ДО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SDC112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  </a:t>
            </a:r>
            <a:r>
              <a:rPr lang="ru-RU" sz="2400" b="1" dirty="0" smtClean="0">
                <a:solidFill>
                  <a:schemeClr val="tx2"/>
                </a:solidFill>
              </a:rPr>
              <a:t>Программа строится с учетом интеграции образовательных областей в соответствии с возрастом детей. Интеграция разных образовательных областей – важный сдвиг в структурировании программного материала.</a:t>
            </a:r>
            <a:endParaRPr lang="ru-RU" sz="2400" dirty="0" smtClean="0">
              <a:solidFill>
                <a:schemeClr val="tx2"/>
              </a:solidFill>
            </a:endParaRPr>
          </a:p>
          <a:p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571481"/>
            <a:ext cx="6858016" cy="428627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Взаимосвязь областей</a:t>
            </a:r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285860"/>
            <a:ext cx="7457482" cy="473542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 </a:t>
            </a:r>
            <a:r>
              <a:rPr lang="ru-RU" sz="3400" b="1" dirty="0" smtClean="0">
                <a:solidFill>
                  <a:schemeClr val="tx2"/>
                </a:solidFill>
              </a:rPr>
              <a:t> Все образовательные области связаны друг с другом: читая, ребенок познает; познавая, рассказывает о том, что узнал; взаимодействует со сверстниками и взрослыми в процессе исследований и обсуждений. Так взаимопроникновение и взаимосвязь образовательных областей обеспечивают формирование у ребенка целостной картины окружающего мира.</a:t>
            </a:r>
          </a:p>
          <a:p>
            <a:r>
              <a:rPr lang="ru-RU" sz="3400" b="1" dirty="0" smtClean="0">
                <a:solidFill>
                  <a:schemeClr val="tx2"/>
                </a:solidFill>
              </a:rPr>
              <a:t> </a:t>
            </a:r>
          </a:p>
          <a:p>
            <a:endParaRPr lang="ru-RU" dirty="0" smtClean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В тексте ФГОС не употребляется слово «занятие», но это не означает переход на позиции «свободного воспитания» дошкольников. Взрослые не перестанут заниматься с детьми в российских детских садах. Но такая форма образовательной деятельности как занятие не соответствует возрастным особенностям детей дошкольного возраста. В современной теории и практике понятие «занятие» рассматривается как занимательное дело, без отождествления его с занятием как дидактической формой учебной деятельности.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В тексте ФГОС не употребляется слово «занятие», но это не означает переход на позиции «свободного воспитания» дошкольников. Взрослые не перестанут заниматься с детьми в российских детских садах. Но такая форма образовательной деятельности как занятие не соответствует возрастным особенностям детей дошкольного возраста. В современной теории и практике понятие «занятие» рассматривается как занимательное дело, без отождествления его с занятием как дидактической формой учебной деятельности.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В тексте ФГОС не употребляется слово «занятие», но это не означает переход на позиции «свободного воспитания» дошкольников. Взрослые не перестанут заниматься с детьми в российских детских садах. Но такая форма образовательной деятельности как занятие не соответствует возрастным особенностям детей дошкольного возраста. В современной теории и практике понятие «занятие» рассматривается как занимательное дело, без отождествления его с занятием как дидактической формой учебной деятельности.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В тексте ФГОС не употребляется слово «занятие», но это не означает переход на позиции «свободного воспитания» дошкольников. Взрослые не перестанут заниматься с детьми в российских детских садах. Но такая форма образовательной деятельности как занятие не соответствует возрастным особенностям детей дошкольного возраста. В современной теории и практике понятие «занятие» рассматривается как занимательное дело, без отождествления его с занятием как дидактической формой учебной деятельности.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В тексте ФГОС не употребляется слово «занятие», но это не означает переход на позиции «свободного воспитания» дошкольников. Взрослые не перестанут заниматься с детьми в российских детских садах. Но такая форма образовательной деятельности как занятие не соответствует возрастным особенностям детей дошкольного возраста. В современной теории и практике понятие «занятие» рассматривается как занимательное дело, без отождествления его с занятием как дидактической формой учебной деятельности.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F4F4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1285860"/>
            <a:ext cx="76438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3" y="273050"/>
            <a:ext cx="185738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SDC124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928670"/>
            <a:ext cx="2965479" cy="519749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 </a:t>
            </a:r>
            <a:r>
              <a:rPr lang="ru-RU" sz="2000" b="1" dirty="0" smtClean="0">
                <a:solidFill>
                  <a:schemeClr val="tx2"/>
                </a:solidFill>
              </a:rPr>
              <a:t>Безусловно, в новых условиях возрастет роль взаимосвязи в работе узких специалистов и воспитателей. Например, инструктор по физической культуре участвует в проведении прогулок, организуя подвижные игры, эстафеты по теме. Музыкальный руководитель будет осуществляет подбор музыкального сопровождения для проведения мастерских, релаксации, разминок, гимнастик и др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3050"/>
            <a:ext cx="2536851" cy="72705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ФГОС ДО </a:t>
            </a:r>
            <a:endParaRPr lang="ru-RU" sz="2800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SDC112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5624" y="2214554"/>
            <a:ext cx="3391176" cy="25433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571612"/>
            <a:ext cx="5000660" cy="4554551"/>
          </a:xfrm>
        </p:spPr>
        <p:txBody>
          <a:bodyPr/>
          <a:lstStyle/>
          <a:p>
            <a:r>
              <a:rPr lang="ru-RU" b="1" dirty="0" smtClean="0"/>
              <a:t>   </a:t>
            </a:r>
            <a:r>
              <a:rPr lang="ru-RU" sz="2800" b="1" dirty="0" smtClean="0"/>
              <a:t> </a:t>
            </a:r>
            <a:r>
              <a:rPr lang="ru-RU" sz="2800" b="1" dirty="0" smtClean="0">
                <a:solidFill>
                  <a:schemeClr val="tx2"/>
                </a:solidFill>
              </a:rPr>
              <a:t>  Мы уже знаем, что введение ФГОС связано с тем, что настала необходимость стандартизации содержания дошкольного образования, для того чтобы, обеспечить каждому ребенку равные стартовые возможности для успешного обучения в школе.</a:t>
            </a:r>
            <a:endParaRPr lang="ru-RU" sz="2800" dirty="0" smtClean="0">
              <a:solidFill>
                <a:schemeClr val="tx2"/>
              </a:solidFill>
            </a:endParaRPr>
          </a:p>
          <a:p>
            <a:r>
              <a:rPr lang="ru-RU" sz="2800" b="1" dirty="0" smtClean="0">
                <a:solidFill>
                  <a:schemeClr val="tx2"/>
                </a:solidFill>
              </a:rPr>
              <a:t> 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3050"/>
            <a:ext cx="2393975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Крох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500042"/>
            <a:ext cx="3214710" cy="607223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2"/>
                </a:solidFill>
              </a:rPr>
              <a:t>- комплексно-тематический принцип построения образовательного процесса;</a:t>
            </a:r>
            <a:endParaRPr lang="ru-RU" sz="1600" dirty="0" smtClean="0">
              <a:solidFill>
                <a:schemeClr val="tx2"/>
              </a:solidFill>
            </a:endParaRPr>
          </a:p>
          <a:p>
            <a:r>
              <a:rPr lang="ru-RU" sz="1600" b="1" dirty="0" smtClean="0">
                <a:solidFill>
                  <a:schemeClr val="tx2"/>
                </a:solidFill>
              </a:rPr>
              <a:t>   В соответствии с комплексно-тематическим принципом построения образовательного процесса ФГОС предлагает для мотивации образовательной деятельности не набор отдельных игровых приемов, а усвоение образовательного материала в процессе подготовки и проведения каких-либо значимых и интересных для дошкольников событий. Обучение через систему занятий будет перестроено на работу с детьми по «событийному» принципу. Такими событиями являются Российские праздники (Новый год, День семьи и др.), международные праздники (День доброты, День Земли и др.).</a:t>
            </a:r>
            <a:endParaRPr lang="ru-RU" sz="1600" dirty="0" smtClean="0">
              <a:solidFill>
                <a:schemeClr val="tx2"/>
              </a:solidFill>
            </a:endParaRPr>
          </a:p>
          <a:p>
            <a:endParaRPr lang="ru-RU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57166"/>
            <a:ext cx="6972320" cy="5715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ФГОС ДО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2"/>
                </a:solidFill>
              </a:rPr>
              <a:t>- решение программных образовательных задач в совместной деятельности взрослого и детей (образовательная деятельность, осуществляемая в процессе организации различных видов детской деятельности и образовательная деятельность, осуществляемая в ходе режимных моментов) и самостоятельной деятельности детей;</a:t>
            </a:r>
            <a:endParaRPr lang="ru-RU" sz="2600" dirty="0" smtClean="0">
              <a:solidFill>
                <a:schemeClr val="tx2"/>
              </a:solidFill>
            </a:endParaRPr>
          </a:p>
          <a:p>
            <a:r>
              <a:rPr lang="ru-RU" sz="2600" b="1" dirty="0" smtClean="0">
                <a:solidFill>
                  <a:schemeClr val="tx2"/>
                </a:solidFill>
              </a:rPr>
              <a:t>  Изменяется способ организации детских видов деятельности: не руководство взрослого, а совместная (партнерская) деятельность взрослого и ребенка – это наиболее естественный и эффективный контекст развития в дошкольном детстве.</a:t>
            </a:r>
            <a:endParaRPr lang="ru-RU" sz="2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Взаимодействие с родителями.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Документ ориентирует на взаимодействие с родителями: родители должны участвовать в реализации программы, в создании условий для полноценного и своевременного развития ребенка в дошкольном возрасте, чтобы не упустить важнейший период в развитии его личности. Родители должны быть активными участниками образовательного процесса, участниками всех проектов, независимо от того, какая деятельность в них доминирует, а не просто сторонними наблюдателями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r>
              <a:rPr lang="ru-RU" b="1" dirty="0" smtClean="0">
                <a:solidFill>
                  <a:schemeClr val="tx2"/>
                </a:solidFill>
              </a:rPr>
              <a:t> 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57166"/>
            <a:ext cx="7283152" cy="4795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ФГОС ДО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980728"/>
            <a:ext cx="7931224" cy="514543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- И что еще очень важно, основная программа дошкольного образования обеспечивает преемственность с примерными основными программами начального образования, чего не было ранее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r>
              <a:rPr lang="ru-RU" b="1" dirty="0" smtClean="0">
                <a:solidFill>
                  <a:schemeClr val="tx2"/>
                </a:solidFill>
              </a:rPr>
              <a:t> 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    Перспектива реформирования дошкольного образования вселяет надежду на качественные изменения в данной сфере. Делается попытка преобразовать некогда единую систему «общественного дошкольного воспитания» в подлинную систему дошкольного образования как полноправную и неотъемлемую ступень общего образования. Это означает фактическое признание того, что ребенок дошкольного возраста нуждается не только в опеке и уходе, но и в воспитании, и в обучении, и в </a:t>
            </a:r>
            <a:r>
              <a:rPr lang="ru-RU" b="1" dirty="0" smtClean="0">
                <a:solidFill>
                  <a:schemeClr val="tx2"/>
                </a:solidFill>
              </a:rPr>
              <a:t>развитии</a:t>
            </a:r>
            <a:r>
              <a:rPr lang="ru-RU" b="1" dirty="0" smtClean="0">
                <a:solidFill>
                  <a:schemeClr val="tx2"/>
                </a:solidFill>
              </a:rPr>
              <a:t> 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57166"/>
            <a:ext cx="6419056" cy="2635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ФГОС ДО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908720"/>
            <a:ext cx="7715200" cy="5217443"/>
          </a:xfrm>
        </p:spPr>
        <p:txBody>
          <a:bodyPr/>
          <a:lstStyle/>
          <a:p>
            <a:r>
              <a:rPr lang="ru-RU" b="1" dirty="0" smtClean="0"/>
              <a:t>       </a:t>
            </a:r>
            <a:r>
              <a:rPr lang="ru-RU" b="1" dirty="0" smtClean="0">
                <a:solidFill>
                  <a:schemeClr val="tx2"/>
                </a:solidFill>
              </a:rPr>
              <a:t>  Таким образом, новые стратегические ориентиры в развитии системы образования следует воспринимать позитивно. Во-первых, система дошкольного образования должна развиваться в соответствии с запросами общества и государства, которые обнародованы в этом приказе. Во-вторых, в приказе много положительного: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3050"/>
            <a:ext cx="2493913" cy="70767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ФГОС ДО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SDC124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49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ru-RU" b="1" dirty="0" smtClean="0"/>
          </a:p>
          <a:p>
            <a:r>
              <a:rPr lang="ru-RU" sz="3200" b="1" dirty="0" smtClean="0">
                <a:solidFill>
                  <a:schemeClr val="tx2"/>
                </a:solidFill>
              </a:rPr>
              <a:t> </a:t>
            </a:r>
            <a:r>
              <a:rPr lang="ru-RU" sz="3600" b="1" dirty="0" smtClean="0">
                <a:solidFill>
                  <a:schemeClr val="tx2"/>
                </a:solidFill>
              </a:rPr>
              <a:t>Желание сделать жизнь в детском саду более осмысленной и интересной.</a:t>
            </a:r>
            <a:endParaRPr lang="ru-RU" sz="3600" dirty="0" smtClean="0">
              <a:solidFill>
                <a:schemeClr val="tx2"/>
              </a:solidFill>
            </a:endParaRPr>
          </a:p>
          <a:p>
            <a:r>
              <a:rPr lang="ru-RU" sz="3600" b="1" dirty="0" smtClean="0">
                <a:solidFill>
                  <a:schemeClr val="tx2"/>
                </a:solidFill>
              </a:rPr>
              <a:t> </a:t>
            </a:r>
            <a:endParaRPr lang="ru-RU" sz="3600" dirty="0" smtClean="0">
              <a:solidFill>
                <a:schemeClr val="tx2"/>
              </a:solidFill>
            </a:endParaRPr>
          </a:p>
          <a:p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530624" cy="3476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ФГОС ДО</a:t>
            </a:r>
            <a:endParaRPr lang="ru-RU" dirty="0"/>
          </a:p>
        </p:txBody>
      </p:sp>
      <p:pic>
        <p:nvPicPr>
          <p:cNvPr id="5" name="Содержимое 4" descr="SDC124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49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980728"/>
            <a:ext cx="2853953" cy="5145435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/>
                </a:solidFill>
              </a:rPr>
              <a:t>Создание условий для того, чтобы воспитатель мог учитывать особенности развития, интересы своей группы, специфику национально-культурных и природных географических условий, в которых осуществляется образовательный процесс</a:t>
            </a:r>
            <a:endParaRPr lang="ru-RU" sz="2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890664" cy="491654"/>
          </a:xfrm>
        </p:spPr>
        <p:txBody>
          <a:bodyPr/>
          <a:lstStyle/>
          <a:p>
            <a:pPr algn="ctr"/>
            <a:r>
              <a:rPr lang="ru-RU" dirty="0" smtClean="0"/>
              <a:t>ФГОС ДО</a:t>
            </a:r>
            <a:endParaRPr lang="ru-RU" dirty="0"/>
          </a:p>
        </p:txBody>
      </p:sp>
      <p:pic>
        <p:nvPicPr>
          <p:cNvPr id="5" name="Содержимое 4" descr="SDC124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49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836712"/>
            <a:ext cx="2781945" cy="5289451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  </a:t>
            </a:r>
            <a:endParaRPr lang="ru-RU" dirty="0" smtClean="0"/>
          </a:p>
          <a:p>
            <a:r>
              <a:rPr lang="ru-RU" sz="2400" b="1" dirty="0" smtClean="0">
                <a:solidFill>
                  <a:schemeClr val="tx2"/>
                </a:solidFill>
              </a:rPr>
              <a:t>Попытка повлиять на сокращение и упрощение содержания образования для детей дошкольного возраста за счет установления целевых ориентиров для каждой образовательной области.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746648" cy="347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SDC124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49" cy="383381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484784"/>
            <a:ext cx="3240360" cy="4641379"/>
          </a:xfrm>
        </p:spPr>
        <p:txBody>
          <a:bodyPr>
            <a:normAutofit/>
          </a:bodyPr>
          <a:lstStyle/>
          <a:p>
            <a:endParaRPr lang="ru-RU" sz="3400" b="1" dirty="0" smtClean="0"/>
          </a:p>
          <a:p>
            <a:r>
              <a:rPr lang="ru-RU" sz="3400" b="1" dirty="0" smtClean="0">
                <a:solidFill>
                  <a:schemeClr val="tx2"/>
                </a:solidFill>
              </a:rPr>
              <a:t>Стремление </a:t>
            </a:r>
            <a:r>
              <a:rPr lang="ru-RU" sz="3400" b="1" dirty="0" smtClean="0">
                <a:solidFill>
                  <a:schemeClr val="tx2"/>
                </a:solidFill>
              </a:rPr>
              <a:t>к формированию инициативного, активного и самостоятельного ребенка.</a:t>
            </a:r>
            <a:endParaRPr lang="ru-RU" sz="3400" dirty="0" smtClean="0">
              <a:solidFill>
                <a:schemeClr val="tx2"/>
              </a:solidFill>
            </a:endParaRPr>
          </a:p>
          <a:p>
            <a:endParaRPr lang="ru-RU" sz="3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3050"/>
            <a:ext cx="2493913" cy="6356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ФГОС ДО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SDC122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Отказ от копирования школьных технологий и форм организации обучения.</a:t>
            </a:r>
            <a:endParaRPr lang="ru-RU" sz="3600" dirty="0" smtClean="0">
              <a:solidFill>
                <a:schemeClr val="tx2"/>
              </a:solidFill>
            </a:endParaRPr>
          </a:p>
          <a:p>
            <a:r>
              <a:rPr lang="ru-RU" sz="3600" dirty="0" smtClean="0">
                <a:solidFill>
                  <a:schemeClr val="tx2"/>
                </a:solidFill>
              </a:rPr>
              <a:t> 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3050"/>
            <a:ext cx="1954476" cy="59606"/>
          </a:xfrm>
        </p:spPr>
        <p:txBody>
          <a:bodyPr>
            <a:normAutofit fontScale="90000"/>
          </a:bodyPr>
          <a:lstStyle/>
          <a:p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IMG_09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75674" y="2071678"/>
            <a:ext cx="3729976" cy="27974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764704"/>
            <a:ext cx="5040560" cy="60932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  </a:t>
            </a:r>
            <a:r>
              <a:rPr lang="ru-RU" sz="2400" b="1" dirty="0" smtClean="0">
                <a:solidFill>
                  <a:schemeClr val="tx2"/>
                </a:solidFill>
              </a:rPr>
              <a:t>Однако стандартизация дошкольного образования не предусматривает предъявления жестких требований к детям дошкольного возраста, не рассматривает их в жестких «стандартных» рамках.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  Специфика дошкольного возраста такова, что достижения детей дошкольного возраста определяется не суммой конкретных знаний, умений и навыков, а совокупностью личностных качеств, в том числе обеспечивающих психологическую готовность ребенка к школе. 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 </a:t>
            </a:r>
            <a:endParaRPr lang="ru-RU" sz="2400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 </a:t>
            </a:r>
            <a:endParaRPr lang="ru-RU" sz="2400" dirty="0" smtClean="0">
              <a:solidFill>
                <a:schemeClr val="tx2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3050"/>
            <a:ext cx="2421905" cy="491654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r>
              <a:rPr lang="ru-RU" dirty="0" smtClean="0">
                <a:solidFill>
                  <a:schemeClr val="tx2"/>
                </a:solidFill>
              </a:rPr>
              <a:t>Занятие в ясельной группе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SDC124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3977" y="836712"/>
            <a:ext cx="7392823" cy="5544616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Группа «Кроха»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SDC124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3389" y="2060848"/>
            <a:ext cx="4422411" cy="3316808"/>
          </a:xfrm>
        </p:spPr>
      </p:pic>
      <p:pic>
        <p:nvPicPr>
          <p:cNvPr id="8" name="Содержимое 7" descr="SDC1223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Занятия «Маминой школы»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взаимосвязь логоп и воспитател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7421" y="1714488"/>
            <a:ext cx="4572032" cy="3429024"/>
          </a:xfrm>
        </p:spPr>
      </p:pic>
      <p:pic>
        <p:nvPicPr>
          <p:cNvPr id="6" name="Содержимое 5" descr="Люб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3071810"/>
            <a:ext cx="4038600" cy="302895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916832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chemeClr val="tx2"/>
                </a:solidFill>
              </a:rPr>
              <a:t>Спасибо за внимание.</a:t>
            </a:r>
            <a:endParaRPr lang="ru-RU" sz="6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571480"/>
            <a:ext cx="7143768" cy="85725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Отличия дошкольного от школьного образования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285860"/>
            <a:ext cx="7429552" cy="428628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 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Необходимо отметить, что наиболее значимое отличие дошкольного образования от общего образования заключается в том, что в детском саду отсутствует жесткая предметность. Развитие ребенка осуществляется в игре, а не в учебной деятельности. Стандарт дошкольного образования отличается от стандарта начального образования еще и тем, что к дошкольному образованию не предъявляются жесткие требования к результатам освоения программы.</a:t>
            </a: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571481"/>
            <a:ext cx="6084168" cy="481255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ФГОС ДО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285860"/>
            <a:ext cx="7429552" cy="4786346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solidFill>
                  <a:schemeClr val="tx2"/>
                </a:solidFill>
              </a:rPr>
              <a:t>  Здесь необходимо понимать, что если к дошкольному образованию будут заданы требования к результатам, аналогичные тем, что присутствуют в стандарте начального образования, то мы лишим детей детства, не учитывая </a:t>
            </a:r>
            <a:r>
              <a:rPr lang="ru-RU" sz="2300" b="1" dirty="0" err="1" smtClean="0">
                <a:solidFill>
                  <a:schemeClr val="tx2"/>
                </a:solidFill>
              </a:rPr>
              <a:t>самоценности</a:t>
            </a:r>
            <a:r>
              <a:rPr lang="ru-RU" sz="2300" b="1" dirty="0" smtClean="0">
                <a:solidFill>
                  <a:schemeClr val="tx2"/>
                </a:solidFill>
              </a:rPr>
              <a:t> дошкольного периода жизни и специфики психического развития детей-дошкольников. Будет упорно осуществляться подготовка детей к школе, где постоянно будет проверяться уровень предметных знаний, умений и навыков. И ко всему к этому образовательный процесс будет выстраиваться по подобию школьного урока, а это противоречит специфике развития детей дошкольного возраста.</a:t>
            </a:r>
            <a:endParaRPr lang="ru-RU" sz="2300" dirty="0" smtClean="0">
              <a:solidFill>
                <a:schemeClr val="tx2"/>
              </a:solidFill>
            </a:endParaRPr>
          </a:p>
          <a:p>
            <a:r>
              <a:rPr lang="ru-RU" sz="2300" b="1" dirty="0" smtClean="0">
                <a:solidFill>
                  <a:schemeClr val="tx2"/>
                </a:solidFill>
              </a:rPr>
              <a:t> </a:t>
            </a:r>
            <a:endParaRPr lang="ru-RU" sz="2300" dirty="0" smtClean="0">
              <a:solidFill>
                <a:schemeClr val="tx2"/>
              </a:solidFill>
            </a:endParaRPr>
          </a:p>
          <a:p>
            <a:r>
              <a:rPr lang="ru-RU" sz="2300" b="1" dirty="0" smtClean="0">
                <a:solidFill>
                  <a:schemeClr val="tx2"/>
                </a:solidFill>
              </a:rPr>
              <a:t> </a:t>
            </a:r>
            <a:endParaRPr lang="ru-RU" sz="23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571481"/>
            <a:ext cx="6300192" cy="193223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chemeClr val="accent1">
                    <a:lumMod val="75000"/>
                  </a:schemeClr>
                </a:solidFill>
              </a:rPr>
              <a:t>ФГОС ДО</a:t>
            </a: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124744"/>
            <a:ext cx="7457482" cy="480458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  Поэтому, в дошкольном образовании определены две группы требований, а не три, как в стандарте начального общего образования. Это требования к структуре программы дошкольного образования и требования к условиям ее реализации.</a:t>
            </a:r>
            <a:endParaRPr lang="ru-RU" sz="3600" dirty="0" smtClean="0">
              <a:solidFill>
                <a:schemeClr val="tx2"/>
              </a:solidFill>
            </a:endParaRPr>
          </a:p>
          <a:p>
            <a:r>
              <a:rPr lang="ru-RU" sz="3600" b="1" dirty="0" smtClean="0">
                <a:solidFill>
                  <a:schemeClr val="tx2"/>
                </a:solidFill>
              </a:rPr>
              <a:t>  </a:t>
            </a:r>
            <a:endParaRPr lang="ru-RU" sz="36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1" y="0"/>
            <a:ext cx="2143140" cy="100010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ФГОС ДО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SDC112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3511" y="1071546"/>
            <a:ext cx="5393289" cy="40449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 </a:t>
            </a:r>
            <a:r>
              <a:rPr lang="ru-RU" sz="2000" b="1" dirty="0" smtClean="0">
                <a:solidFill>
                  <a:schemeClr val="tx2"/>
                </a:solidFill>
              </a:rPr>
              <a:t> При этом педагогам дается ориентир конечной цели их деятельности. В ФГОС указано, что одним из обязательных разделов программы любого ДОУ является раздел «Планируемые результаты освоения детьми основной общеобразовательной программы дошкольного образования». 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3050"/>
            <a:ext cx="2251099" cy="512744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ФГОС ДО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Содержимое 4" descr="SDC124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49" cy="38338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2910" y="714356"/>
            <a:ext cx="3071834" cy="592935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В нем описаны такие интегративные качества (</a:t>
            </a:r>
            <a:r>
              <a:rPr lang="ru-RU" sz="2000" b="1" dirty="0" err="1" smtClean="0">
                <a:solidFill>
                  <a:schemeClr val="tx2"/>
                </a:solidFill>
              </a:rPr>
              <a:t>качества</a:t>
            </a:r>
            <a:r>
              <a:rPr lang="ru-RU" sz="2000" b="1" dirty="0" smtClean="0">
                <a:solidFill>
                  <a:schemeClr val="tx2"/>
                </a:solidFill>
              </a:rPr>
              <a:t>! а не </a:t>
            </a:r>
            <a:r>
              <a:rPr lang="ru-RU" sz="2000" b="1" dirty="0" err="1" smtClean="0">
                <a:solidFill>
                  <a:schemeClr val="tx2"/>
                </a:solidFill>
              </a:rPr>
              <a:t>ЗУНы</a:t>
            </a:r>
            <a:r>
              <a:rPr lang="ru-RU" sz="2000" b="1" dirty="0" smtClean="0">
                <a:solidFill>
                  <a:schemeClr val="tx2"/>
                </a:solidFill>
              </a:rPr>
              <a:t>: знания, умения, навыки), которые ребенок может приобрести в результате освоения программы: например, физически развитый, любознательный, активный, эмоционально-отзывчивый, общительный и др.</a:t>
            </a:r>
            <a:endParaRPr lang="ru-RU" sz="2000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 </a:t>
            </a:r>
            <a:endParaRPr lang="ru-RU" sz="2000" dirty="0" smtClean="0">
              <a:solidFill>
                <a:schemeClr val="tx2"/>
              </a:solidFill>
            </a:endParaRPr>
          </a:p>
          <a:p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500042"/>
            <a:ext cx="6732240" cy="912733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Основная образовательная Программа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285860"/>
            <a:ext cx="7457482" cy="473542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 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sz="3300" b="1" dirty="0" smtClean="0">
                <a:solidFill>
                  <a:schemeClr val="tx2"/>
                </a:solidFill>
              </a:rPr>
              <a:t>Основная общеобразовательная программа помогает ребенку овладеть базисным уровнем дошкольного образования. Она призвана обеспечить дошкольнику тот уровень развития, который позволит ему быть успешным в дальнейшем обучении, т. е. в школе и должна выполняться каждым дошкольным учреждением.</a:t>
            </a:r>
            <a:endParaRPr lang="ru-RU" sz="3300" dirty="0" smtClean="0">
              <a:solidFill>
                <a:schemeClr val="tx2"/>
              </a:solidFill>
            </a:endParaRPr>
          </a:p>
          <a:p>
            <a:r>
              <a:rPr lang="ru-RU" sz="3300" b="1" dirty="0" smtClean="0">
                <a:solidFill>
                  <a:schemeClr val="tx2"/>
                </a:solidFill>
              </a:rPr>
              <a:t> </a:t>
            </a:r>
            <a:endParaRPr lang="ru-RU" sz="3300" dirty="0" smtClean="0">
              <a:solidFill>
                <a:schemeClr val="tx2"/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6092"/>
      </a:hlink>
      <a:folHlink>
        <a:srgbClr val="36609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422</Words>
  <Application>Microsoft Office PowerPoint</Application>
  <PresentationFormat>Экран (4:3)</PresentationFormat>
  <Paragraphs>127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ФГОС дошкольного образования</vt:lpstr>
      <vt:lpstr>ФГОС ДО </vt:lpstr>
      <vt:lpstr>Слайд 3</vt:lpstr>
      <vt:lpstr>Отличия дошкольного от школьного образования</vt:lpstr>
      <vt:lpstr>ФГОС ДО</vt:lpstr>
      <vt:lpstr>ФГОС ДО</vt:lpstr>
      <vt:lpstr>ФГОС ДО</vt:lpstr>
      <vt:lpstr>ФГОС ДО </vt:lpstr>
      <vt:lpstr>Основная образовательная Программа </vt:lpstr>
      <vt:lpstr>Непосредственная образовательная деятельность.</vt:lpstr>
      <vt:lpstr>ФГОС ДО </vt:lpstr>
      <vt:lpstr>Ведущие виды деятельности</vt:lpstr>
      <vt:lpstr>Слайд 13</vt:lpstr>
      <vt:lpstr>Слайд 14</vt:lpstr>
      <vt:lpstr>Слайд 15</vt:lpstr>
      <vt:lpstr>Принципы </vt:lpstr>
      <vt:lpstr>ФГОС ДО</vt:lpstr>
      <vt:lpstr>Взаимосвязь областей.</vt:lpstr>
      <vt:lpstr>Слайд 19</vt:lpstr>
      <vt:lpstr>Слайд 20</vt:lpstr>
      <vt:lpstr>ФГОС ДО </vt:lpstr>
      <vt:lpstr>Взаимодействие с родителями.</vt:lpstr>
      <vt:lpstr>ФГОС ДО</vt:lpstr>
      <vt:lpstr>ФГОС ДО</vt:lpstr>
      <vt:lpstr>ФГОС ДО</vt:lpstr>
      <vt:lpstr>ФГОС ДО</vt:lpstr>
      <vt:lpstr>ФГОС ДО</vt:lpstr>
      <vt:lpstr>Слайд 28</vt:lpstr>
      <vt:lpstr>ФГОС ДО</vt:lpstr>
      <vt:lpstr>   Занятие в ясельной группе</vt:lpstr>
      <vt:lpstr>Группа «Кроха»</vt:lpstr>
      <vt:lpstr>Занятия «Маминой школы»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Сергей</cp:lastModifiedBy>
  <cp:revision>30</cp:revision>
  <dcterms:created xsi:type="dcterms:W3CDTF">2015-05-03T06:58:13Z</dcterms:created>
  <dcterms:modified xsi:type="dcterms:W3CDTF">2015-11-10T15:48:11Z</dcterms:modified>
</cp:coreProperties>
</file>